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Helvetica World" panose="020B0604020202020204" charset="-128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uce" panose="020B0604020202020204" charset="-18"/>
      <p:regular r:id="rId18"/>
    </p:embeddedFont>
    <p:embeddedFont>
      <p:font typeface="Open Sauce Bold" panose="020B0604020202020204" charset="-1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5770" y="377574"/>
            <a:ext cx="8418694" cy="614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hr-HR" sz="3600" b="1" dirty="0">
                <a:effectLst/>
              </a:rPr>
              <a:t>🌍 ECO JUSTICE</a:t>
            </a:r>
          </a:p>
          <a:p>
            <a:r>
              <a:rPr lang="hr-HR" sz="3600" b="1" dirty="0">
                <a:effectLst/>
              </a:rPr>
              <a:t>Erasmus+ školski projekt</a:t>
            </a:r>
          </a:p>
          <a:p>
            <a:r>
              <a:rPr lang="hr-HR" sz="3600" b="1" dirty="0">
                <a:effectLst/>
              </a:rPr>
              <a:t>Pravednost. Održivost. Zajedništvo.</a:t>
            </a:r>
          </a:p>
          <a:p>
            <a:endParaRPr lang="hr-HR" sz="3600" b="1" dirty="0">
              <a:effectLst/>
            </a:endParaRPr>
          </a:p>
          <a:p>
            <a:pPr algn="l">
              <a:lnSpc>
                <a:spcPts val="4681"/>
              </a:lnSpc>
            </a:pPr>
            <a:r>
              <a:rPr lang="hr-HR" sz="2800" spc="-210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 Ekološka pravednost</a:t>
            </a:r>
            <a:r>
              <a:rPr lang="en-US" sz="2800" spc="-210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-  </a:t>
            </a:r>
            <a:r>
              <a:rPr lang="en-US" sz="2800" spc="-210" dirty="0" err="1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Sjednica</a:t>
            </a:r>
            <a:r>
              <a:rPr lang="en-US" sz="2800" spc="-210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UV</a:t>
            </a:r>
          </a:p>
          <a:p>
            <a:pPr algn="l">
              <a:lnSpc>
                <a:spcPts val="4681"/>
              </a:lnSpc>
            </a:pPr>
            <a:r>
              <a:rPr lang="en-US" sz="3343" spc="-210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    </a:t>
            </a:r>
          </a:p>
          <a:p>
            <a:pPr algn="l">
              <a:lnSpc>
                <a:spcPts val="27216"/>
              </a:lnSpc>
              <a:spcBef>
                <a:spcPct val="0"/>
              </a:spcBef>
            </a:pPr>
            <a:endParaRPr lang="en-US" sz="3343" spc="-210" dirty="0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209566" y="4356634"/>
            <a:ext cx="11078434" cy="2498927"/>
            <a:chOff x="0" y="0"/>
            <a:chExt cx="2917777" cy="6581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7777" cy="658154"/>
            </a:xfrm>
            <a:custGeom>
              <a:avLst/>
              <a:gdLst/>
              <a:ahLst/>
              <a:cxnLst/>
              <a:rect l="l" t="t" r="r" b="b"/>
              <a:pathLst>
                <a:path w="2917777" h="658154">
                  <a:moveTo>
                    <a:pt x="0" y="0"/>
                  </a:moveTo>
                  <a:lnTo>
                    <a:pt x="2917777" y="0"/>
                  </a:lnTo>
                  <a:lnTo>
                    <a:pt x="2917777" y="658154"/>
                  </a:lnTo>
                  <a:lnTo>
                    <a:pt x="0" y="658154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17777" cy="696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257800" y="1571664"/>
            <a:ext cx="9387284" cy="10162148"/>
          </a:xfrm>
          <a:custGeom>
            <a:avLst/>
            <a:gdLst/>
            <a:ahLst/>
            <a:cxnLst/>
            <a:rect l="l" t="t" r="r" b="b"/>
            <a:pathLst>
              <a:path w="9387284" h="10162148">
                <a:moveTo>
                  <a:pt x="0" y="0"/>
                </a:moveTo>
                <a:lnTo>
                  <a:pt x="9387284" y="0"/>
                </a:lnTo>
                <a:lnTo>
                  <a:pt x="9387284" y="10162148"/>
                </a:lnTo>
                <a:lnTo>
                  <a:pt x="0" y="10162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473266"/>
            <a:ext cx="2837195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 spc="-65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Pregrada, 28.1.2026.</a:t>
            </a:r>
          </a:p>
          <a:p>
            <a:pPr algn="l">
              <a:lnSpc>
                <a:spcPts val="2859"/>
              </a:lnSpc>
            </a:pPr>
            <a:r>
              <a:rPr lang="en-US" sz="2199" spc="-65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Izradila: Nikolina Ljubić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76868" y="4610100"/>
            <a:ext cx="2634931" cy="1629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38"/>
              </a:lnSpc>
              <a:spcBef>
                <a:spcPct val="0"/>
              </a:spcBef>
            </a:pPr>
            <a:r>
              <a:rPr lang="en-US" sz="9956" spc="-29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♻️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5377" y="2878246"/>
            <a:ext cx="4365301" cy="7131839"/>
            <a:chOff x="0" y="0"/>
            <a:chExt cx="1149709" cy="1878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9709" cy="1878344"/>
            </a:xfrm>
            <a:custGeom>
              <a:avLst/>
              <a:gdLst/>
              <a:ahLst/>
              <a:cxnLst/>
              <a:rect l="l" t="t" r="r" b="b"/>
              <a:pathLst>
                <a:path w="1149709" h="1878344">
                  <a:moveTo>
                    <a:pt x="0" y="0"/>
                  </a:moveTo>
                  <a:lnTo>
                    <a:pt x="1149709" y="0"/>
                  </a:lnTo>
                  <a:lnTo>
                    <a:pt x="1149709" y="1878344"/>
                  </a:lnTo>
                  <a:lnTo>
                    <a:pt x="0" y="1878344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9709" cy="19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6776" y="2126461"/>
            <a:ext cx="6962504" cy="7131839"/>
            <a:chOff x="0" y="0"/>
            <a:chExt cx="1078674" cy="11049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8674" cy="1104908"/>
            </a:xfrm>
            <a:custGeom>
              <a:avLst/>
              <a:gdLst/>
              <a:ahLst/>
              <a:cxnLst/>
              <a:rect l="l" t="t" r="r" b="b"/>
              <a:pathLst>
                <a:path w="1078674" h="1104908">
                  <a:moveTo>
                    <a:pt x="0" y="0"/>
                  </a:moveTo>
                  <a:lnTo>
                    <a:pt x="1078674" y="0"/>
                  </a:lnTo>
                  <a:lnTo>
                    <a:pt x="1078674" y="1104908"/>
                  </a:lnTo>
                  <a:lnTo>
                    <a:pt x="0" y="1104908"/>
                  </a:lnTo>
                  <a:close/>
                </a:path>
              </a:pathLst>
            </a:custGeom>
            <a:blipFill>
              <a:blip r:embed="rId2"/>
              <a:stretch>
                <a:fillRect t="-23127" b="-2312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95946" y="418986"/>
            <a:ext cx="17229496" cy="116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3"/>
              </a:lnSpc>
            </a:pPr>
            <a:r>
              <a:rPr lang="en-US" sz="8799" spc="-554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Naš put prema ekološkoj pravednosti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73531" y="1560207"/>
            <a:ext cx="10450120" cy="920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1"/>
              </a:lnSpc>
            </a:pPr>
            <a:r>
              <a:rPr lang="en-US" sz="3216" spc="-96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🌳 Zaključak</a:t>
            </a:r>
          </a:p>
          <a:p>
            <a:pPr algn="l">
              <a:lnSpc>
                <a:spcPts val="3512"/>
              </a:lnSpc>
            </a:pPr>
            <a:r>
              <a:rPr lang="en-US" sz="2701" spc="-8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Naše Stablo rješenja pokazuje da ekološka pravednost nije samo skup aktivnosti, nego način razmišljanja i djelovanja koji gradi zdraviju, pravedniju i održiviju školu. Korijeni nam otkrivaju izazove, deblo predstavlja naše zajedničke strategije, a grane pokazuju koliko dobroga možemo postići kada svi radimo zajedno.</a:t>
            </a:r>
          </a:p>
          <a:p>
            <a:pPr algn="l">
              <a:lnSpc>
                <a:spcPts val="3512"/>
              </a:lnSpc>
            </a:pPr>
            <a:endParaRPr lang="en-US" sz="2701" spc="-81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512"/>
              </a:lnSpc>
            </a:pPr>
            <a:r>
              <a:rPr lang="en-US" sz="2701" spc="-8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 tom procesu svaki sudionik je važan — učenici, učitelji, roditelji, stručni suradnici i partneri u zajednici. Svaki doprinos, ma koliko malen izgledao, dio je većeg mozaika koji štiti naš planet i stvara bolje uvjete za život naše djece.</a:t>
            </a:r>
          </a:p>
          <a:p>
            <a:pPr algn="l">
              <a:lnSpc>
                <a:spcPts val="3512"/>
              </a:lnSpc>
            </a:pPr>
            <a:r>
              <a:rPr lang="en-US" sz="2701" spc="-8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Ovo radimo zato što vjerujemo da škole mogu biti mjesta gdje se uči odgovornost, empatija i briga za okoliš. Želimo osvijestiti da su priroda, zdravlje i pravednost međusobno povezani, te da upravo mi imamo moć stvarati promjene koje će trajati.</a:t>
            </a:r>
          </a:p>
          <a:p>
            <a:pPr algn="l">
              <a:lnSpc>
                <a:spcPts val="3512"/>
              </a:lnSpc>
            </a:pPr>
            <a:endParaRPr lang="en-US" sz="2701" spc="-81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512"/>
              </a:lnSpc>
            </a:pPr>
            <a:r>
              <a:rPr lang="en-US" sz="2701" spc="-8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Naše stablo raste — a s njim raste i svijest da zajedno možemo izgraditi budućnost u kojoj je dobrobit djece i planeta na prvom mjestu.</a:t>
            </a:r>
          </a:p>
          <a:p>
            <a:pPr algn="l">
              <a:lnSpc>
                <a:spcPts val="2977"/>
              </a:lnSpc>
            </a:pPr>
            <a:endParaRPr lang="en-US" sz="2701" spc="-81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77"/>
              </a:lnSpc>
            </a:pPr>
            <a:endParaRPr lang="en-US" sz="2701" spc="-81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51399" y="2690671"/>
            <a:ext cx="3530266" cy="8091846"/>
            <a:chOff x="0" y="0"/>
            <a:chExt cx="929782" cy="2131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9782" cy="2131186"/>
            </a:xfrm>
            <a:custGeom>
              <a:avLst/>
              <a:gdLst/>
              <a:ahLst/>
              <a:cxnLst/>
              <a:rect l="l" t="t" r="r" b="b"/>
              <a:pathLst>
                <a:path w="929782" h="2131186">
                  <a:moveTo>
                    <a:pt x="0" y="0"/>
                  </a:moveTo>
                  <a:lnTo>
                    <a:pt x="929782" y="0"/>
                  </a:lnTo>
                  <a:lnTo>
                    <a:pt x="929782" y="2131186"/>
                  </a:lnTo>
                  <a:lnTo>
                    <a:pt x="0" y="2131186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29782" cy="21692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83878"/>
            <a:ext cx="14857658" cy="150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84"/>
              </a:lnSpc>
            </a:pPr>
            <a:r>
              <a:rPr lang="en-US" sz="13442" spc="-846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Hvala vam na pažnji!</a:t>
            </a:r>
          </a:p>
        </p:txBody>
      </p:sp>
      <p:sp>
        <p:nvSpPr>
          <p:cNvPr id="6" name="Freeform 6"/>
          <p:cNvSpPr/>
          <p:nvPr/>
        </p:nvSpPr>
        <p:spPr>
          <a:xfrm>
            <a:off x="1469583" y="3877091"/>
            <a:ext cx="8637140" cy="6418326"/>
          </a:xfrm>
          <a:custGeom>
            <a:avLst/>
            <a:gdLst/>
            <a:ahLst/>
            <a:cxnLst/>
            <a:rect l="l" t="t" r="r" b="b"/>
            <a:pathLst>
              <a:path w="8637140" h="6418326">
                <a:moveTo>
                  <a:pt x="0" y="0"/>
                </a:moveTo>
                <a:lnTo>
                  <a:pt x="8637139" y="0"/>
                </a:lnTo>
                <a:lnTo>
                  <a:pt x="8637139" y="6418326"/>
                </a:lnTo>
                <a:lnTo>
                  <a:pt x="0" y="6418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E212A4F-48B5-41DA-A7E3-DD0E915E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800" y="4762500"/>
            <a:ext cx="3532050" cy="30622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0548" y="544936"/>
            <a:ext cx="8457204" cy="3364215"/>
            <a:chOff x="0" y="0"/>
            <a:chExt cx="1310242" cy="5212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0242" cy="521205"/>
            </a:xfrm>
            <a:custGeom>
              <a:avLst/>
              <a:gdLst/>
              <a:ahLst/>
              <a:cxnLst/>
              <a:rect l="l" t="t" r="r" b="b"/>
              <a:pathLst>
                <a:path w="1310242" h="521205">
                  <a:moveTo>
                    <a:pt x="0" y="0"/>
                  </a:moveTo>
                  <a:lnTo>
                    <a:pt x="1310242" y="0"/>
                  </a:lnTo>
                  <a:lnTo>
                    <a:pt x="1310242" y="521205"/>
                  </a:lnTo>
                  <a:lnTo>
                    <a:pt x="0" y="521205"/>
                  </a:lnTo>
                  <a:close/>
                </a:path>
              </a:pathLst>
            </a:custGeom>
            <a:blipFill>
              <a:blip r:embed="rId2"/>
              <a:stretch>
                <a:fillRect t="-33114" b="-3311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52447" y="8053637"/>
            <a:ext cx="8954542" cy="2454127"/>
            <a:chOff x="0" y="0"/>
            <a:chExt cx="2358398" cy="6463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8398" cy="646354"/>
            </a:xfrm>
            <a:custGeom>
              <a:avLst/>
              <a:gdLst/>
              <a:ahLst/>
              <a:cxnLst/>
              <a:rect l="l" t="t" r="r" b="b"/>
              <a:pathLst>
                <a:path w="2358398" h="646354">
                  <a:moveTo>
                    <a:pt x="0" y="0"/>
                  </a:moveTo>
                  <a:lnTo>
                    <a:pt x="2358398" y="0"/>
                  </a:lnTo>
                  <a:lnTo>
                    <a:pt x="2358398" y="646354"/>
                  </a:lnTo>
                  <a:lnTo>
                    <a:pt x="0" y="646354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58398" cy="684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52839" y="7614949"/>
            <a:ext cx="3546349" cy="2409326"/>
            <a:chOff x="0" y="0"/>
            <a:chExt cx="549422" cy="3732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422" cy="373268"/>
            </a:xfrm>
            <a:custGeom>
              <a:avLst/>
              <a:gdLst/>
              <a:ahLst/>
              <a:cxnLst/>
              <a:rect l="l" t="t" r="r" b="b"/>
              <a:pathLst>
                <a:path w="549422" h="373268">
                  <a:moveTo>
                    <a:pt x="0" y="0"/>
                  </a:moveTo>
                  <a:lnTo>
                    <a:pt x="549422" y="0"/>
                  </a:lnTo>
                  <a:lnTo>
                    <a:pt x="549422" y="373268"/>
                  </a:lnTo>
                  <a:lnTo>
                    <a:pt x="0" y="373268"/>
                  </a:lnTo>
                  <a:close/>
                </a:path>
              </a:pathLst>
            </a:custGeom>
            <a:blipFill>
              <a:blip r:embed="rId3"/>
              <a:stretch>
                <a:fillRect t="-965" b="-96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20808" flipH="1">
            <a:off x="5433258" y="5424376"/>
            <a:ext cx="6120130" cy="3228369"/>
          </a:xfrm>
          <a:custGeom>
            <a:avLst/>
            <a:gdLst/>
            <a:ahLst/>
            <a:cxnLst/>
            <a:rect l="l" t="t" r="r" b="b"/>
            <a:pathLst>
              <a:path w="6120130" h="3228369">
                <a:moveTo>
                  <a:pt x="6120131" y="0"/>
                </a:moveTo>
                <a:lnTo>
                  <a:pt x="0" y="0"/>
                </a:lnTo>
                <a:lnTo>
                  <a:pt x="0" y="3228369"/>
                </a:lnTo>
                <a:lnTo>
                  <a:pt x="6120131" y="3228369"/>
                </a:lnTo>
                <a:lnTo>
                  <a:pt x="612013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296729" y="5276850"/>
            <a:ext cx="6306428" cy="342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70"/>
              </a:lnSpc>
            </a:pPr>
            <a:r>
              <a:rPr lang="en-US" sz="6500" spc="-409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Lead for </a:t>
            </a:r>
            <a:r>
              <a:rPr lang="en-US" sz="6500" spc="-409" dirty="0" err="1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EcoJustice</a:t>
            </a:r>
            <a:endParaRPr lang="en-US" sz="6500" spc="-409" dirty="0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r">
              <a:lnSpc>
                <a:spcPts val="6370"/>
              </a:lnSpc>
            </a:pPr>
            <a:r>
              <a:rPr lang="en-US" sz="6500" spc="-409" dirty="0" err="1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Škola</a:t>
            </a:r>
            <a:r>
              <a:rPr lang="en-US" sz="6500" spc="-409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za </a:t>
            </a:r>
            <a:r>
              <a:rPr lang="en-US" sz="6500" spc="-409" dirty="0" err="1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eko</a:t>
            </a:r>
            <a:r>
              <a:rPr lang="hr-HR" sz="6500" spc="-409" dirty="0" err="1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lošku</a:t>
            </a:r>
            <a:r>
              <a:rPr lang="en-US" sz="6500" spc="-409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6500" spc="-409" dirty="0" err="1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pravednost</a:t>
            </a:r>
            <a:endParaRPr lang="en-US" sz="6500" spc="-409" dirty="0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r">
              <a:lnSpc>
                <a:spcPts val="7644"/>
              </a:lnSpc>
            </a:pPr>
            <a:endParaRPr lang="en-US" sz="6500" spc="-409" dirty="0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12331" y="525886"/>
            <a:ext cx="7627364" cy="684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4"/>
              </a:lnSpc>
            </a:pP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Erasmus KA+ 220 –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Suradnička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partnerstva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za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suradnju</a:t>
            </a: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1.10.2023.- 30.9.2026.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godine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– 3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godine</a:t>
            </a: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Ukupna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vrijednost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projekta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– 400.000,00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eura</a:t>
            </a: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r>
              <a:rPr lang="en-US" sz="2318" b="1" spc="-69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Ciljevi</a:t>
            </a:r>
            <a:r>
              <a:rPr lang="en-US" sz="2318" b="1" spc="-69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18" b="1" spc="-69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projekta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razvoj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primjera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školske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kulture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koja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počiva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pravednosti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kroz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edukaciju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osnaživanje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timova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u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školi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Stvaranje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programa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za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razvoj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raznolike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demokratske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škole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koja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se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usredotočuje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pravednost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prema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svim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živim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bićima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–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biljkama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životinjama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ljudima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l">
              <a:lnSpc>
                <a:spcPts val="3014"/>
              </a:lnSpc>
            </a:pP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</a:t>
            </a:r>
            <a:r>
              <a:rPr lang="en-US" sz="2318" b="1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ŠTO ŽELIMO:</a:t>
            </a:r>
          </a:p>
          <a:p>
            <a:pPr algn="l">
              <a:lnSpc>
                <a:spcPts val="3014"/>
              </a:lnSpc>
            </a:pP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Učenici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učitelji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roditelji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aktivno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uključeni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Fokus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održivosti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dobrobiti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inkluziji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Učenje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kroz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iskustvo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prirodu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Razvijanje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učeničkog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vodstva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(</a:t>
            </a:r>
            <a:r>
              <a:rPr lang="en-US" sz="2318" spc="-6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eko‑patrole</a:t>
            </a:r>
            <a:r>
              <a:rPr lang="en-US" sz="2318" spc="-6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)</a:t>
            </a:r>
          </a:p>
          <a:p>
            <a:pPr algn="l">
              <a:lnSpc>
                <a:spcPts val="3014"/>
              </a:lnSpc>
            </a:pP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14"/>
              </a:lnSpc>
            </a:pPr>
            <a:endParaRPr lang="en-US" sz="2318" spc="-6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0"/>
            <a:ext cx="2908049" cy="10287000"/>
            <a:chOff x="0" y="0"/>
            <a:chExt cx="76590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5906" cy="2709333"/>
            </a:xfrm>
            <a:custGeom>
              <a:avLst/>
              <a:gdLst/>
              <a:ahLst/>
              <a:cxnLst/>
              <a:rect l="l" t="t" r="r" b="b"/>
              <a:pathLst>
                <a:path w="765906" h="2709333">
                  <a:moveTo>
                    <a:pt x="0" y="0"/>
                  </a:moveTo>
                  <a:lnTo>
                    <a:pt x="765906" y="0"/>
                  </a:lnTo>
                  <a:lnTo>
                    <a:pt x="7659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659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1" y="2747612"/>
            <a:ext cx="8496300" cy="3395286"/>
            <a:chOff x="0" y="0"/>
            <a:chExt cx="1468746" cy="5260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8746" cy="526019"/>
            </a:xfrm>
            <a:custGeom>
              <a:avLst/>
              <a:gdLst/>
              <a:ahLst/>
              <a:cxnLst/>
              <a:rect l="l" t="t" r="r" b="b"/>
              <a:pathLst>
                <a:path w="1468746" h="526019">
                  <a:moveTo>
                    <a:pt x="0" y="0"/>
                  </a:moveTo>
                  <a:lnTo>
                    <a:pt x="1468746" y="0"/>
                  </a:lnTo>
                  <a:lnTo>
                    <a:pt x="1468746" y="526019"/>
                  </a:lnTo>
                  <a:lnTo>
                    <a:pt x="0" y="526019"/>
                  </a:lnTo>
                  <a:close/>
                </a:path>
              </a:pathLst>
            </a:custGeom>
            <a:blipFill>
              <a:blip r:embed="rId2"/>
              <a:stretch>
                <a:fillRect t="-28646" b="-2864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7199609"/>
            <a:ext cx="5829300" cy="1020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23"/>
              </a:lnSpc>
            </a:pPr>
            <a:r>
              <a:rPr lang="hr-HR" sz="6000" spc="-554" dirty="0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VIZIJA ŠKOLE</a:t>
            </a:r>
            <a:endParaRPr lang="en-US" sz="6000" spc="-554" dirty="0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809538" y="258928"/>
            <a:ext cx="6793619" cy="428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7"/>
              </a:lnSpc>
            </a:pPr>
            <a:endParaRPr lang="en-US" sz="3328" spc="-9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27"/>
              </a:lnSpc>
            </a:pP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Škola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koja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živi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održivost</a:t>
            </a:r>
            <a:endParaRPr lang="en-US" sz="3328" spc="-9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27"/>
              </a:lnSpc>
            </a:pP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Učenici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povezani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s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prirodom</a:t>
            </a:r>
            <a:endParaRPr lang="en-US" sz="3328" spc="-9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27"/>
              </a:lnSpc>
            </a:pP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Uključivanje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svih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glasova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4327"/>
              </a:lnSpc>
            </a:pP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Središte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zajednice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za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ekološko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učenje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4327"/>
              </a:lnSpc>
            </a:pP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Kultura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zajedničke</a:t>
            </a:r>
            <a:r>
              <a:rPr lang="en-US" sz="332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2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odgovornosti</a:t>
            </a:r>
            <a:endParaRPr lang="en-US" sz="3328" spc="-9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17"/>
              </a:lnSpc>
            </a:pPr>
            <a:endParaRPr lang="en-US" sz="3328" spc="-99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125200" y="5143498"/>
            <a:ext cx="6400800" cy="3517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85"/>
              </a:lnSpc>
            </a:pP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zajednici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:</a:t>
            </a:r>
            <a:endParaRPr lang="hr-HR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endParaRPr lang="en-US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•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Prirodno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bogato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okruženje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Kunagora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</a:t>
            </a:r>
            <a:r>
              <a:rPr lang="hr-HR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jezero, potoci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Wingdings" panose="05000000000000000000" pitchFamily="2" charset="2"/>
              </a:rPr>
              <a:t></a:t>
            </a:r>
            <a:r>
              <a:rPr lang="hr-HR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Wingdings" panose="05000000000000000000" pitchFamily="2" charset="2"/>
              </a:rPr>
              <a:t>)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endParaRPr lang="hr-HR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endParaRPr lang="en-US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•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Tradicije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gljivarenja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planinarenja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endParaRPr lang="hr-HR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endParaRPr lang="en-US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•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Aktivne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lokalne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udruge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endParaRPr lang="hr-HR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endParaRPr lang="en-US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•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Potreba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za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većom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uključenosti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svih</a:t>
            </a:r>
            <a:r>
              <a:rPr lang="en-US" sz="2800" spc="-52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0" spc="-5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obitelji</a:t>
            </a:r>
            <a:endParaRPr lang="en-US" sz="2800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2285"/>
              </a:lnSpc>
            </a:pPr>
            <a:endParaRPr lang="en-US" sz="1757" b="1" spc="-5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22933" y="520003"/>
            <a:ext cx="415239" cy="196295"/>
          </a:xfrm>
          <a:custGeom>
            <a:avLst/>
            <a:gdLst/>
            <a:ahLst/>
            <a:cxnLst/>
            <a:rect l="l" t="t" r="r" b="b"/>
            <a:pathLst>
              <a:path w="415239" h="196295">
                <a:moveTo>
                  <a:pt x="0" y="0"/>
                </a:moveTo>
                <a:lnTo>
                  <a:pt x="415239" y="0"/>
                </a:lnTo>
                <a:lnTo>
                  <a:pt x="415239" y="196295"/>
                </a:lnTo>
                <a:lnTo>
                  <a:pt x="0" y="196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40353" y="3825160"/>
            <a:ext cx="4085142" cy="6637833"/>
            <a:chOff x="0" y="0"/>
            <a:chExt cx="1075922" cy="17482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5922" cy="1748236"/>
            </a:xfrm>
            <a:custGeom>
              <a:avLst/>
              <a:gdLst/>
              <a:ahLst/>
              <a:cxnLst/>
              <a:rect l="l" t="t" r="r" b="b"/>
              <a:pathLst>
                <a:path w="1075922" h="1748236">
                  <a:moveTo>
                    <a:pt x="0" y="0"/>
                  </a:moveTo>
                  <a:lnTo>
                    <a:pt x="1075922" y="0"/>
                  </a:lnTo>
                  <a:lnTo>
                    <a:pt x="1075922" y="1748236"/>
                  </a:lnTo>
                  <a:lnTo>
                    <a:pt x="0" y="1748236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75922" cy="178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2799" y="4938092"/>
            <a:ext cx="3156106" cy="2835599"/>
            <a:chOff x="0" y="0"/>
            <a:chExt cx="936877" cy="8417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6877" cy="841736"/>
            </a:xfrm>
            <a:custGeom>
              <a:avLst/>
              <a:gdLst/>
              <a:ahLst/>
              <a:cxnLst/>
              <a:rect l="l" t="t" r="r" b="b"/>
              <a:pathLst>
                <a:path w="936877" h="841736">
                  <a:moveTo>
                    <a:pt x="0" y="0"/>
                  </a:moveTo>
                  <a:lnTo>
                    <a:pt x="936877" y="0"/>
                  </a:lnTo>
                  <a:lnTo>
                    <a:pt x="936877" y="841736"/>
                  </a:lnTo>
                  <a:lnTo>
                    <a:pt x="0" y="841736"/>
                  </a:lnTo>
                  <a:close/>
                </a:path>
              </a:pathLst>
            </a:custGeom>
            <a:blipFill>
              <a:blip r:embed="rId4"/>
              <a:stretch>
                <a:fillRect l="-17425" r="-1742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144000" y="921020"/>
            <a:ext cx="8677495" cy="62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62"/>
              </a:lnSpc>
            </a:pPr>
            <a:r>
              <a:rPr lang="en-US" sz="4961" spc="-312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🌿 POVEZANOST S PRIRODOM</a:t>
            </a:r>
          </a:p>
          <a:p>
            <a:pPr algn="r">
              <a:lnSpc>
                <a:spcPts val="276"/>
              </a:lnSpc>
            </a:pPr>
            <a:endParaRPr lang="en-US" sz="4961" spc="-312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034082" y="2002305"/>
            <a:ext cx="3496244" cy="3141195"/>
            <a:chOff x="0" y="0"/>
            <a:chExt cx="936877" cy="8417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6877" cy="841736"/>
            </a:xfrm>
            <a:custGeom>
              <a:avLst/>
              <a:gdLst/>
              <a:ahLst/>
              <a:cxnLst/>
              <a:rect l="l" t="t" r="r" b="b"/>
              <a:pathLst>
                <a:path w="936877" h="841736">
                  <a:moveTo>
                    <a:pt x="0" y="0"/>
                  </a:moveTo>
                  <a:lnTo>
                    <a:pt x="936877" y="0"/>
                  </a:lnTo>
                  <a:lnTo>
                    <a:pt x="936877" y="841736"/>
                  </a:lnTo>
                  <a:lnTo>
                    <a:pt x="0" y="841736"/>
                  </a:lnTo>
                  <a:close/>
                </a:path>
              </a:pathLst>
            </a:custGeom>
            <a:blipFill>
              <a:blip r:embed="rId5"/>
              <a:stretch>
                <a:fillRect l="-30039" r="-3003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7278" y="4731619"/>
            <a:ext cx="5759678" cy="547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sz="2761" b="1" spc="-82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Izazovi</a:t>
            </a:r>
            <a:endParaRPr lang="en-US" sz="2761" b="1" spc="-82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590"/>
              </a:lnSpc>
            </a:pPr>
            <a:r>
              <a:rPr lang="en-US" sz="2761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Nedostatak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uređenih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vanjskih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prostora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Vremenski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uvjeti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82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oprema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hr-HR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Nastava na otvorenom zahtjeva logistiku i dodatne troškove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hr-HR" sz="2400" dirty="0">
                <a:latin typeface="Open Sauce" panose="020B0604020202020204" charset="-18"/>
              </a:rPr>
              <a:t>Učitelji se boje “gubitka sati” jer priroda nije jasno integrirana u ishode</a:t>
            </a:r>
            <a:r>
              <a:rPr lang="en-US" sz="2400" spc="-82" dirty="0">
                <a:solidFill>
                  <a:srgbClr val="344E41"/>
                </a:solidFill>
                <a:latin typeface="Open Sauce" panose="020B0604020202020204" charset="-18"/>
                <a:ea typeface="Open Sauce"/>
                <a:cs typeface="Open Sauce"/>
                <a:sym typeface="Open Sauce"/>
              </a:rPr>
              <a:t> </a:t>
            </a:r>
            <a:r>
              <a:rPr lang="en-US" sz="2400" spc="-82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hr-HR" sz="2400" dirty="0">
                <a:latin typeface="Open Sauce" panose="020B0604020202020204" charset="-18"/>
              </a:rPr>
              <a:t>Mnogi učitelji nisu sigurni kako planirati kvalitetnu nastavu vani</a:t>
            </a:r>
            <a:endParaRPr lang="hr-HR" sz="2400" spc="-82" dirty="0">
              <a:solidFill>
                <a:srgbClr val="344E41"/>
              </a:solidFill>
              <a:latin typeface="Open Sauce" panose="020B0604020202020204" charset="-18"/>
              <a:sym typeface="Open Sauce"/>
            </a:endParaRPr>
          </a:p>
          <a:p>
            <a:pPr algn="l">
              <a:lnSpc>
                <a:spcPts val="3590"/>
              </a:lnSpc>
            </a:pPr>
            <a:r>
              <a:rPr lang="en-US" sz="2400" spc="-82" dirty="0">
                <a:solidFill>
                  <a:srgbClr val="344E41"/>
                </a:solidFill>
                <a:latin typeface="Open Sauce" panose="020B0604020202020204" charset="-18"/>
                <a:ea typeface="Open Sauce"/>
                <a:cs typeface="Open Sauce"/>
                <a:sym typeface="Open Sauce"/>
              </a:rPr>
              <a:t>•</a:t>
            </a:r>
            <a:r>
              <a:rPr lang="hr-HR" sz="2400" dirty="0">
                <a:latin typeface="Open Sauce" panose="020B0604020202020204" charset="-18"/>
              </a:rPr>
              <a:t> Ekološka pravednost zahtijeva da sva djeca imaju jednaku šansu za kontakt s prirodom</a:t>
            </a:r>
            <a:endParaRPr lang="en-US" sz="2400" spc="-82" dirty="0">
              <a:solidFill>
                <a:srgbClr val="344E41"/>
              </a:solidFill>
              <a:latin typeface="Open Sauce" panose="020B0604020202020204" charset="-18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070"/>
              </a:lnSpc>
            </a:pPr>
            <a:endParaRPr lang="en-US" sz="2761" spc="-82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81800" y="5465281"/>
            <a:ext cx="7198331" cy="5047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18"/>
              </a:lnSpc>
            </a:pPr>
            <a:endParaRPr dirty="0"/>
          </a:p>
          <a:p>
            <a:pPr algn="l">
              <a:lnSpc>
                <a:spcPts val="3318"/>
              </a:lnSpc>
            </a:pPr>
            <a:r>
              <a:rPr lang="en-US" sz="2553" b="1" spc="-76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Akcija</a:t>
            </a:r>
            <a:r>
              <a:rPr lang="en-US" sz="2553" b="1" spc="-76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1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—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Tjedni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boravak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otvorenom</a:t>
            </a:r>
            <a:endParaRPr lang="en-US" sz="2553" spc="-76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18"/>
              </a:lnSpc>
            </a:pP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Kratke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aktivnosti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Trening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učitelja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Procjena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rizika</a:t>
            </a:r>
            <a:endParaRPr lang="en-US" sz="2553" spc="-76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18"/>
              </a:lnSpc>
            </a:pPr>
            <a:r>
              <a:rPr lang="en-US" sz="2553" b="1" spc="-76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Akcija</a:t>
            </a:r>
            <a:r>
              <a:rPr lang="en-US" sz="2553" b="1" spc="-76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2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—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Osjetilna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staza</a:t>
            </a:r>
            <a:endParaRPr lang="en-US" sz="2553" spc="-76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18"/>
              </a:lnSpc>
            </a:pP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Inkluzivni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prostor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Suradnja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roditelja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volontera</a:t>
            </a:r>
            <a:endParaRPr lang="en-US" sz="2553" spc="-76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18"/>
              </a:lnSpc>
            </a:pPr>
            <a:endParaRPr lang="en-US" sz="2553" spc="-76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18"/>
              </a:lnSpc>
            </a:pPr>
            <a:r>
              <a:rPr lang="en-US" sz="2553" b="1" spc="-76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Očekivani</a:t>
            </a:r>
            <a:r>
              <a:rPr lang="en-US" sz="2553" b="1" spc="-76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553" b="1" spc="-76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rezultati</a:t>
            </a:r>
            <a:endParaRPr lang="en-US" sz="2553" b="1" spc="-76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318"/>
              </a:lnSpc>
            </a:pP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Učenici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povezani</a:t>
            </a:r>
            <a:r>
              <a:rPr lang="hr-HR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ji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s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prirodom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Veća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motivacija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dobrobit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Učitelji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sigurniji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u outdoor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pedagogiji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Priroda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dio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svakodnevice</a:t>
            </a:r>
            <a:r>
              <a:rPr lang="en-US" sz="2553" spc="-76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53" spc="-76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škole</a:t>
            </a:r>
            <a:endParaRPr lang="en-US" sz="2553" spc="-76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318"/>
              </a:lnSpc>
            </a:pPr>
            <a:endParaRPr lang="en-US" sz="2553" spc="-76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3222" y="1000125"/>
            <a:ext cx="5759678" cy="3963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5"/>
              </a:lnSpc>
            </a:pP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Snage</a:t>
            </a:r>
            <a:endParaRPr lang="en-US" sz="2965" b="1" spc="-88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855"/>
              </a:lnSpc>
            </a:pP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• </a:t>
            </a:r>
            <a:r>
              <a:rPr lang="hr-HR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astava</a:t>
            </a:r>
            <a:r>
              <a:rPr lang="hr-HR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na otvorenom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Kunagori</a:t>
            </a:r>
            <a:endParaRPr lang="en-US" sz="2965" b="1" spc="-88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855"/>
              </a:lnSpc>
            </a:pP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•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Planirana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osjetilna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staza</a:t>
            </a:r>
            <a:endParaRPr lang="en-US" sz="2965" b="1" spc="-88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855"/>
              </a:lnSpc>
            </a:pP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•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Snažna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partnerstva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l">
              <a:lnSpc>
                <a:spcPts val="3855"/>
              </a:lnSpc>
            </a:pP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•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Motivirani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učitelji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učenici</a:t>
            </a:r>
            <a:endParaRPr lang="en-US" sz="2965" b="1" spc="-88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855"/>
              </a:lnSpc>
            </a:pP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•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Aktivne</a:t>
            </a:r>
            <a:r>
              <a:rPr lang="en-US" sz="2965" b="1" spc="-88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965" b="1" spc="-88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eko‑patrole</a:t>
            </a:r>
            <a:endParaRPr lang="en-US" sz="2965" b="1" spc="-88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855"/>
              </a:lnSpc>
            </a:pPr>
            <a:endParaRPr lang="en-US" sz="2965" b="1" spc="-88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754" y="3097625"/>
            <a:ext cx="11078434" cy="1283875"/>
            <a:chOff x="0" y="0"/>
            <a:chExt cx="2917777" cy="478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777" cy="478952"/>
            </a:xfrm>
            <a:custGeom>
              <a:avLst/>
              <a:gdLst/>
              <a:ahLst/>
              <a:cxnLst/>
              <a:rect l="l" t="t" r="r" b="b"/>
              <a:pathLst>
                <a:path w="2917777" h="478952">
                  <a:moveTo>
                    <a:pt x="0" y="0"/>
                  </a:moveTo>
                  <a:lnTo>
                    <a:pt x="2917777" y="0"/>
                  </a:lnTo>
                  <a:lnTo>
                    <a:pt x="2917777" y="478952"/>
                  </a:lnTo>
                  <a:lnTo>
                    <a:pt x="0" y="478952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17777" cy="517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33296" y="2334943"/>
            <a:ext cx="6037501" cy="2808557"/>
            <a:chOff x="0" y="0"/>
            <a:chExt cx="1211287" cy="5634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1287" cy="563473"/>
            </a:xfrm>
            <a:custGeom>
              <a:avLst/>
              <a:gdLst/>
              <a:ahLst/>
              <a:cxnLst/>
              <a:rect l="l" t="t" r="r" b="b"/>
              <a:pathLst>
                <a:path w="1211287" h="563473">
                  <a:moveTo>
                    <a:pt x="0" y="0"/>
                  </a:moveTo>
                  <a:lnTo>
                    <a:pt x="1211287" y="0"/>
                  </a:lnTo>
                  <a:lnTo>
                    <a:pt x="1211287" y="563473"/>
                  </a:lnTo>
                  <a:lnTo>
                    <a:pt x="0" y="563473"/>
                  </a:lnTo>
                  <a:close/>
                </a:path>
              </a:pathLst>
            </a:custGeom>
            <a:blipFill>
              <a:blip r:embed="rId2"/>
              <a:stretch>
                <a:fillRect t="-21879" b="-2187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153099" y="987695"/>
            <a:ext cx="14106201" cy="225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23"/>
              </a:lnSpc>
            </a:pPr>
            <a:r>
              <a:rPr lang="en-US" sz="8799" spc="-554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♻️ PLANETARNE GRANICE</a:t>
            </a:r>
          </a:p>
          <a:p>
            <a:pPr algn="r">
              <a:lnSpc>
                <a:spcPts val="8623"/>
              </a:lnSpc>
            </a:pPr>
            <a:endParaRPr lang="en-US" sz="8799" spc="-554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8600" y="4076700"/>
            <a:ext cx="10504696" cy="584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10"/>
              </a:lnSpc>
            </a:pPr>
            <a:r>
              <a:rPr lang="en-US" sz="3162" b="1" spc="-94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Snage</a:t>
            </a:r>
            <a:endParaRPr lang="en-US" sz="3162" b="1" spc="-94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just">
              <a:lnSpc>
                <a:spcPts val="2771"/>
              </a:lnSpc>
            </a:pP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Recikliranje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eko‑patrole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Aktivna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mobilnost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Učenje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ekosustavima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endParaRPr lang="hr-HR" sz="2800" spc="-6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771"/>
              </a:lnSpc>
            </a:pP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Podrška</a:t>
            </a:r>
            <a:r>
              <a:rPr lang="en-US" sz="2800" spc="-6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00" spc="-6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partnera</a:t>
            </a:r>
            <a:endParaRPr lang="hr-HR" sz="2800" spc="-6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771"/>
              </a:lnSpc>
            </a:pPr>
            <a:endParaRPr lang="en-US" sz="2132" spc="-6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4313"/>
              </a:lnSpc>
            </a:pPr>
            <a:r>
              <a:rPr lang="en-US" sz="3318" spc="-99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18" spc="-99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3318" b="1" spc="-99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zazovi</a:t>
            </a:r>
            <a:endParaRPr lang="en-US" sz="3318" b="1" spc="-99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just">
              <a:lnSpc>
                <a:spcPts val="3401"/>
              </a:lnSpc>
            </a:pP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Ne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prati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se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potrošnja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energije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vode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Jednokratni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materijali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just">
              <a:lnSpc>
                <a:spcPts val="3401"/>
              </a:lnSpc>
            </a:pP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Ovisnost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pojedinim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učiteljima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Prehrambeni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otpad</a:t>
            </a:r>
            <a:endParaRPr lang="en-US" sz="2616" spc="-78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401"/>
              </a:lnSpc>
            </a:pP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Akcije</a:t>
            </a:r>
            <a:endParaRPr lang="en-US" sz="2616" spc="-78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401"/>
              </a:lnSpc>
            </a:pP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Akcija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1 —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Sustav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recikliranja</a:t>
            </a:r>
            <a:r>
              <a:rPr lang="hr-HR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endParaRPr lang="en-US" sz="2616" spc="-78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401"/>
              </a:lnSpc>
            </a:pP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Jasne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procedure •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Uloge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praćenje</a:t>
            </a:r>
            <a:endParaRPr lang="en-US" sz="2616" spc="-78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401"/>
              </a:lnSpc>
            </a:pP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Akcija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2 —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Štednja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energije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vode</a:t>
            </a:r>
            <a:endParaRPr lang="en-US" sz="2616" spc="-78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401"/>
              </a:lnSpc>
            </a:pP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Plakati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podsjetnici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Edukacija</a:t>
            </a:r>
            <a:r>
              <a:rPr lang="en-US" sz="2616" spc="-78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616" spc="-78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eko‑patrola</a:t>
            </a:r>
            <a:endParaRPr lang="en-US" sz="2616" spc="-78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119"/>
              </a:lnSpc>
            </a:pPr>
            <a:endParaRPr lang="en-US" sz="2616" spc="-78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75156" y="5905500"/>
            <a:ext cx="9197139" cy="388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07"/>
              </a:lnSpc>
            </a:pPr>
            <a:r>
              <a:rPr lang="en-US" sz="3200" b="1" spc="-67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Očekivani</a:t>
            </a:r>
            <a:r>
              <a:rPr lang="en-US" sz="3200" b="1" spc="-67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3200" b="1" spc="-67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rezultati</a:t>
            </a:r>
            <a:endParaRPr lang="hr-HR" sz="3200" b="1" spc="-67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just">
              <a:lnSpc>
                <a:spcPts val="2907"/>
              </a:lnSpc>
            </a:pPr>
            <a:endParaRPr lang="en-US" sz="3200" b="1" spc="-67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just">
              <a:lnSpc>
                <a:spcPts val="3192"/>
              </a:lnSpc>
            </a:pP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Smanjen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ekološki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otisak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endParaRPr lang="hr-HR" sz="3200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192"/>
              </a:lnSpc>
            </a:pPr>
            <a:endParaRPr lang="en-US" sz="3200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192"/>
              </a:lnSpc>
            </a:pP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Veća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odgovornost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učenika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endParaRPr lang="hr-HR" sz="3200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192"/>
              </a:lnSpc>
            </a:pPr>
            <a:endParaRPr lang="en-US" sz="3200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192"/>
              </a:lnSpc>
            </a:pP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Učinkovitije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korištenje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resursa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endParaRPr lang="hr-HR" sz="3200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192"/>
              </a:lnSpc>
            </a:pPr>
            <a:endParaRPr lang="en-US" sz="3200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192"/>
              </a:lnSpc>
            </a:pP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Kultura</a:t>
            </a:r>
            <a:r>
              <a:rPr lang="en-US" sz="3200" spc="-7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spc="-7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održivosti</a:t>
            </a:r>
            <a:endParaRPr lang="en-US" sz="3200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r">
              <a:lnSpc>
                <a:spcPts val="2022"/>
              </a:lnSpc>
            </a:pPr>
            <a:endParaRPr lang="en-US" sz="2455" spc="-7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-413260" y="-68239"/>
            <a:ext cx="5213860" cy="5753100"/>
          </a:xfrm>
          <a:custGeom>
            <a:avLst/>
            <a:gdLst/>
            <a:ahLst/>
            <a:cxnLst/>
            <a:rect l="l" t="t" r="r" b="b"/>
            <a:pathLst>
              <a:path w="6156286" h="6883686">
                <a:moveTo>
                  <a:pt x="6156286" y="0"/>
                </a:moveTo>
                <a:lnTo>
                  <a:pt x="0" y="0"/>
                </a:lnTo>
                <a:lnTo>
                  <a:pt x="0" y="6883686"/>
                </a:lnTo>
                <a:lnTo>
                  <a:pt x="6156286" y="6883686"/>
                </a:lnTo>
                <a:lnTo>
                  <a:pt x="615628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9501" y="0"/>
            <a:ext cx="2742679" cy="6096437"/>
            <a:chOff x="0" y="0"/>
            <a:chExt cx="722352" cy="1605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352" cy="1605646"/>
            </a:xfrm>
            <a:custGeom>
              <a:avLst/>
              <a:gdLst/>
              <a:ahLst/>
              <a:cxnLst/>
              <a:rect l="l" t="t" r="r" b="b"/>
              <a:pathLst>
                <a:path w="722352" h="1605646">
                  <a:moveTo>
                    <a:pt x="0" y="0"/>
                  </a:moveTo>
                  <a:lnTo>
                    <a:pt x="722352" y="0"/>
                  </a:lnTo>
                  <a:lnTo>
                    <a:pt x="722352" y="1605646"/>
                  </a:lnTo>
                  <a:lnTo>
                    <a:pt x="0" y="1605646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22352" cy="164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51887" y="5313899"/>
            <a:ext cx="7158730" cy="3988554"/>
            <a:chOff x="0" y="0"/>
            <a:chExt cx="935468" cy="5212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5468" cy="521205"/>
            </a:xfrm>
            <a:custGeom>
              <a:avLst/>
              <a:gdLst/>
              <a:ahLst/>
              <a:cxnLst/>
              <a:rect l="l" t="t" r="r" b="b"/>
              <a:pathLst>
                <a:path w="935468" h="521205">
                  <a:moveTo>
                    <a:pt x="0" y="0"/>
                  </a:moveTo>
                  <a:lnTo>
                    <a:pt x="935468" y="0"/>
                  </a:lnTo>
                  <a:lnTo>
                    <a:pt x="935468" y="521205"/>
                  </a:lnTo>
                  <a:lnTo>
                    <a:pt x="0" y="521205"/>
                  </a:lnTo>
                  <a:close/>
                </a:path>
              </a:pathLst>
            </a:custGeom>
            <a:blipFill>
              <a:blip r:embed="rId2"/>
              <a:stretch>
                <a:fillRect t="-9789" b="-978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05314" y="468208"/>
            <a:ext cx="12881018" cy="646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8"/>
              </a:lnSpc>
            </a:pPr>
            <a:r>
              <a:rPr lang="en-US" sz="7458" spc="-469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🌐 POLICENTRIZAM</a:t>
            </a:r>
          </a:p>
          <a:p>
            <a:pPr algn="l">
              <a:lnSpc>
                <a:spcPts val="3528"/>
              </a:lnSpc>
            </a:pPr>
            <a:r>
              <a:rPr lang="en-US" sz="3600" spc="-226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Policentrizam -  Ekološka pravednost</a:t>
            </a:r>
          </a:p>
          <a:p>
            <a:pPr algn="l">
              <a:lnSpc>
                <a:spcPts val="3528"/>
              </a:lnSpc>
            </a:pPr>
            <a:r>
              <a:rPr lang="en-US" sz="3600" spc="-226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Ekološka pravednost znači da svi ljudi imaju jednako pravo na zdrav okoliš, bez obzira na to gdje žive, koliko zarađuju ili kojoj skupini pripadaju.</a:t>
            </a:r>
          </a:p>
          <a:p>
            <a:pPr algn="l">
              <a:lnSpc>
                <a:spcPts val="3528"/>
              </a:lnSpc>
            </a:pPr>
            <a:r>
              <a:rPr lang="en-US" sz="3600" spc="-226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To uključuje:</a:t>
            </a:r>
          </a:p>
          <a:p>
            <a:pPr marL="777240" lvl="1" indent="-388620" algn="l">
              <a:lnSpc>
                <a:spcPts val="3528"/>
              </a:lnSpc>
              <a:buFont typeface="Arial"/>
              <a:buChar char="•"/>
            </a:pPr>
            <a:r>
              <a:rPr lang="en-US" sz="3600" spc="-226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jednaku dostupnost čistog zraka, vode i zelenih površina</a:t>
            </a:r>
          </a:p>
          <a:p>
            <a:pPr marL="777240" lvl="1" indent="-388620" algn="l">
              <a:lnSpc>
                <a:spcPts val="3528"/>
              </a:lnSpc>
              <a:buFont typeface="Arial"/>
              <a:buChar char="•"/>
            </a:pPr>
            <a:r>
              <a:rPr lang="en-US" sz="3600" spc="-226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zaštitu ranjivih skupina od zagađenja</a:t>
            </a:r>
          </a:p>
          <a:p>
            <a:pPr marL="777240" lvl="1" indent="-388620" algn="l">
              <a:lnSpc>
                <a:spcPts val="3528"/>
              </a:lnSpc>
              <a:buFont typeface="Arial"/>
              <a:buChar char="•"/>
            </a:pPr>
            <a:r>
              <a:rPr lang="en-US" sz="3600" spc="-226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pravednu raspodjelu ekoloških tereta (npr. industrija, odlagališta) i koristi (npr. parkovi, obnovljivi izvori energije)</a:t>
            </a:r>
          </a:p>
          <a:p>
            <a:pPr algn="l">
              <a:lnSpc>
                <a:spcPts val="7308"/>
              </a:lnSpc>
            </a:pPr>
            <a:endParaRPr lang="en-US" sz="3600" spc="-226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7308"/>
              </a:lnSpc>
            </a:pPr>
            <a:endParaRPr lang="en-US" sz="3600" spc="-226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84412" y="0"/>
            <a:ext cx="5303588" cy="10287000"/>
            <a:chOff x="0" y="0"/>
            <a:chExt cx="821665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1665" cy="1593725"/>
            </a:xfrm>
            <a:custGeom>
              <a:avLst/>
              <a:gdLst/>
              <a:ahLst/>
              <a:cxnLst/>
              <a:rect l="l" t="t" r="r" b="b"/>
              <a:pathLst>
                <a:path w="821665" h="1593725">
                  <a:moveTo>
                    <a:pt x="0" y="0"/>
                  </a:moveTo>
                  <a:lnTo>
                    <a:pt x="821665" y="0"/>
                  </a:lnTo>
                  <a:lnTo>
                    <a:pt x="82166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5836" r="-9583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565308" y="4782547"/>
            <a:ext cx="11078434" cy="1109635"/>
            <a:chOff x="0" y="0"/>
            <a:chExt cx="2917777" cy="2922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17777" cy="292250"/>
            </a:xfrm>
            <a:custGeom>
              <a:avLst/>
              <a:gdLst/>
              <a:ahLst/>
              <a:cxnLst/>
              <a:rect l="l" t="t" r="r" b="b"/>
              <a:pathLst>
                <a:path w="2917777" h="292250">
                  <a:moveTo>
                    <a:pt x="0" y="0"/>
                  </a:moveTo>
                  <a:lnTo>
                    <a:pt x="2917777" y="0"/>
                  </a:lnTo>
                  <a:lnTo>
                    <a:pt x="2917777" y="292250"/>
                  </a:lnTo>
                  <a:lnTo>
                    <a:pt x="0" y="292250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17777" cy="330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61559" y="152400"/>
            <a:ext cx="10590079" cy="104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2"/>
              </a:lnSpc>
            </a:pPr>
            <a:r>
              <a:rPr lang="en-US" sz="7900" spc="-497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Policentrizam i naša škola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1203" y="1912285"/>
            <a:ext cx="12173209" cy="856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b="1" spc="-83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Snage</a:t>
            </a:r>
            <a:endParaRPr lang="en-US" sz="2799" b="1" spc="-83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Suradnja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s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lokalnim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udrugama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Radionice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za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roditelje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Lokalno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ekološko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znanje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Motivirani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učitelji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b="1" spc="-83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Izazovi</a:t>
            </a:r>
            <a:endParaRPr lang="en-US" sz="2799" b="1" spc="-83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Marginalizirani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glasovi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nisu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uključeni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Nedostatak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tema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ekološke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pravednosti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Neljudske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perspektive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nisu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integrirane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Neke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obitelji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manje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zastupljene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b="1" spc="-83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Akcije</a:t>
            </a:r>
            <a:endParaRPr lang="en-US" sz="2799" b="1" spc="-83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Akcija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1 —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Su‑kreiranje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eko‑inicijativa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Uključivanje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učenika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obitelji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Akcija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2 —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Integracija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ekološke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pravednosti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Edukacija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učitelja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Suradnja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s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ekspertima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639"/>
              </a:lnSpc>
            </a:pPr>
            <a:r>
              <a:rPr lang="en-US" sz="2799" b="1" spc="-83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Očekivani</a:t>
            </a:r>
            <a:r>
              <a:rPr lang="en-US" sz="2799" b="1" spc="-83" dirty="0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99" b="1" spc="-83" dirty="0" err="1">
                <a:solidFill>
                  <a:srgbClr val="344E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rezultati</a:t>
            </a:r>
            <a:endParaRPr lang="en-US" sz="2799" b="1" spc="-83" dirty="0">
              <a:solidFill>
                <a:srgbClr val="344E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639"/>
              </a:lnSpc>
            </a:pP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Učenici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osnaženi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uključeni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Učitelji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integriraju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različite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perspektive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Obitelji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se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osjećaju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dobrodošlo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•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Škola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kao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inkluzivna</a:t>
            </a:r>
            <a:r>
              <a:rPr lang="en-US" sz="2799" spc="-83" dirty="0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99" spc="-83" dirty="0" err="1">
                <a:solidFill>
                  <a:srgbClr val="344E41"/>
                </a:solidFill>
                <a:latin typeface="Open Sauce"/>
                <a:ea typeface="Open Sauce"/>
                <a:cs typeface="Open Sauce"/>
                <a:sym typeface="Open Sauce"/>
              </a:rPr>
              <a:t>eko‑zajednica</a:t>
            </a: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645"/>
              </a:lnSpc>
            </a:pPr>
            <a:endParaRPr lang="en-US" sz="2799" spc="-83" dirty="0">
              <a:solidFill>
                <a:srgbClr val="344E41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1396" y="7815612"/>
            <a:ext cx="3326884" cy="2927542"/>
            <a:chOff x="0" y="0"/>
            <a:chExt cx="876216" cy="771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216" cy="771040"/>
            </a:xfrm>
            <a:custGeom>
              <a:avLst/>
              <a:gdLst/>
              <a:ahLst/>
              <a:cxnLst/>
              <a:rect l="l" t="t" r="r" b="b"/>
              <a:pathLst>
                <a:path w="876216" h="771040">
                  <a:moveTo>
                    <a:pt x="0" y="0"/>
                  </a:moveTo>
                  <a:lnTo>
                    <a:pt x="876216" y="0"/>
                  </a:lnTo>
                  <a:lnTo>
                    <a:pt x="876216" y="771040"/>
                  </a:lnTo>
                  <a:lnTo>
                    <a:pt x="0" y="771040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216" cy="809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996372"/>
            <a:ext cx="7479580" cy="3819239"/>
            <a:chOff x="0" y="0"/>
            <a:chExt cx="1158783" cy="591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8783" cy="591700"/>
            </a:xfrm>
            <a:custGeom>
              <a:avLst/>
              <a:gdLst/>
              <a:ahLst/>
              <a:cxnLst/>
              <a:rect l="l" t="t" r="r" b="b"/>
              <a:pathLst>
                <a:path w="1158783" h="591700">
                  <a:moveTo>
                    <a:pt x="0" y="0"/>
                  </a:moveTo>
                  <a:lnTo>
                    <a:pt x="1158783" y="0"/>
                  </a:lnTo>
                  <a:lnTo>
                    <a:pt x="1158783" y="591700"/>
                  </a:lnTo>
                  <a:lnTo>
                    <a:pt x="0" y="591700"/>
                  </a:lnTo>
                  <a:close/>
                </a:path>
              </a:pathLst>
            </a:custGeom>
            <a:blipFill>
              <a:blip r:embed="rId2"/>
              <a:stretch>
                <a:fillRect t="-9119" b="-911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910018" flipH="1">
            <a:off x="6960638" y="6554255"/>
            <a:ext cx="3095285" cy="3851055"/>
          </a:xfrm>
          <a:custGeom>
            <a:avLst/>
            <a:gdLst/>
            <a:ahLst/>
            <a:cxnLst/>
            <a:rect l="l" t="t" r="r" b="b"/>
            <a:pathLst>
              <a:path w="3095285" h="3851055">
                <a:moveTo>
                  <a:pt x="3095285" y="0"/>
                </a:moveTo>
                <a:lnTo>
                  <a:pt x="0" y="0"/>
                </a:lnTo>
                <a:lnTo>
                  <a:pt x="0" y="3851055"/>
                </a:lnTo>
                <a:lnTo>
                  <a:pt x="3095285" y="3851055"/>
                </a:lnTo>
                <a:lnTo>
                  <a:pt x="309528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968551"/>
            <a:ext cx="7903315" cy="225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3"/>
              </a:lnSpc>
            </a:pPr>
            <a:r>
              <a:rPr lang="en-US" sz="8799" spc="-554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STABLO RJEŠENJA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7D2E7C5-ED68-4350-8B1C-BED61CA79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688" y="647700"/>
            <a:ext cx="7498996" cy="88466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321564" cy="321564"/>
          </a:xfrm>
          <a:custGeom>
            <a:avLst/>
            <a:gdLst/>
            <a:ahLst/>
            <a:cxnLst/>
            <a:rect l="l" t="t" r="r" b="b"/>
            <a:pathLst>
              <a:path w="321564" h="321564">
                <a:moveTo>
                  <a:pt x="0" y="0"/>
                </a:moveTo>
                <a:lnTo>
                  <a:pt x="321564" y="0"/>
                </a:lnTo>
                <a:lnTo>
                  <a:pt x="321564" y="321564"/>
                </a:lnTo>
                <a:lnTo>
                  <a:pt x="0" y="321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79000" y="7383774"/>
            <a:ext cx="11078434" cy="1874526"/>
            <a:chOff x="0" y="0"/>
            <a:chExt cx="2917777" cy="4937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7777" cy="493702"/>
            </a:xfrm>
            <a:custGeom>
              <a:avLst/>
              <a:gdLst/>
              <a:ahLst/>
              <a:cxnLst/>
              <a:rect l="l" t="t" r="r" b="b"/>
              <a:pathLst>
                <a:path w="2917777" h="493702">
                  <a:moveTo>
                    <a:pt x="0" y="0"/>
                  </a:moveTo>
                  <a:lnTo>
                    <a:pt x="2917777" y="0"/>
                  </a:lnTo>
                  <a:lnTo>
                    <a:pt x="2917777" y="493702"/>
                  </a:lnTo>
                  <a:lnTo>
                    <a:pt x="0" y="493702"/>
                  </a:lnTo>
                  <a:close/>
                </a:path>
              </a:pathLst>
            </a:custGeom>
            <a:solidFill>
              <a:srgbClr val="A3B18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17777" cy="531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799686" y="91437"/>
            <a:ext cx="4825991" cy="8229600"/>
            <a:chOff x="0" y="0"/>
            <a:chExt cx="747672" cy="1274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7672" cy="1274980"/>
            </a:xfrm>
            <a:custGeom>
              <a:avLst/>
              <a:gdLst/>
              <a:ahLst/>
              <a:cxnLst/>
              <a:rect l="l" t="t" r="r" b="b"/>
              <a:pathLst>
                <a:path w="747672" h="1274980">
                  <a:moveTo>
                    <a:pt x="0" y="0"/>
                  </a:moveTo>
                  <a:lnTo>
                    <a:pt x="747672" y="0"/>
                  </a:lnTo>
                  <a:lnTo>
                    <a:pt x="747672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4"/>
              <a:stretch>
                <a:fillRect l="-78699" r="-7869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13022" y="306865"/>
            <a:ext cx="9506976" cy="5704186"/>
          </a:xfrm>
          <a:custGeom>
            <a:avLst/>
            <a:gdLst/>
            <a:ahLst/>
            <a:cxnLst/>
            <a:rect l="l" t="t" r="r" b="b"/>
            <a:pathLst>
              <a:path w="9506976" h="5704186">
                <a:moveTo>
                  <a:pt x="0" y="0"/>
                </a:moveTo>
                <a:lnTo>
                  <a:pt x="9506976" y="0"/>
                </a:lnTo>
                <a:lnTo>
                  <a:pt x="9506976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3245" y="6929339"/>
            <a:ext cx="12576441" cy="2796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8"/>
              </a:lnSpc>
            </a:pPr>
            <a:r>
              <a:rPr lang="en-US" sz="3161" spc="-199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Napredak kroz dvije godine</a:t>
            </a:r>
          </a:p>
          <a:p>
            <a:pPr algn="l">
              <a:lnSpc>
                <a:spcPts val="3098"/>
              </a:lnSpc>
            </a:pPr>
            <a:endParaRPr lang="en-US" sz="3161" spc="-199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3098"/>
              </a:lnSpc>
            </a:pPr>
            <a:r>
              <a:rPr lang="en-US" sz="3161" spc="-199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Godina 1: </a:t>
            </a:r>
          </a:p>
          <a:p>
            <a:pPr algn="l">
              <a:lnSpc>
                <a:spcPts val="3098"/>
              </a:lnSpc>
            </a:pPr>
            <a:r>
              <a:rPr lang="en-US" sz="3161" spc="-199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• Recikliranje — 40% • Učenje na otvorenom — 30% • Uključenost obitelji — 25%</a:t>
            </a:r>
          </a:p>
          <a:p>
            <a:pPr algn="l">
              <a:lnSpc>
                <a:spcPts val="3098"/>
              </a:lnSpc>
            </a:pPr>
            <a:r>
              <a:rPr lang="en-US" sz="3161" spc="-199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Godina 2: </a:t>
            </a:r>
          </a:p>
          <a:p>
            <a:pPr algn="l">
              <a:lnSpc>
                <a:spcPts val="3098"/>
              </a:lnSpc>
            </a:pPr>
            <a:r>
              <a:rPr lang="en-US" sz="3161" spc="-199">
                <a:solidFill>
                  <a:srgbClr val="344E4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• Recikliranje — 80% • Učenje na otvorenom— 70% • Uključenost obitelji — 60%</a:t>
            </a:r>
          </a:p>
          <a:p>
            <a:pPr algn="l">
              <a:lnSpc>
                <a:spcPts val="3304"/>
              </a:lnSpc>
            </a:pPr>
            <a:endParaRPr lang="en-US" sz="3161" spc="-199">
              <a:solidFill>
                <a:srgbClr val="344E41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825</Words>
  <Application>Microsoft Office PowerPoint</Application>
  <PresentationFormat>Prilagođeno</PresentationFormat>
  <Paragraphs>117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 World</vt:lpstr>
      <vt:lpstr>Open Sauce</vt:lpstr>
      <vt:lpstr>Open Sauce 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Eco‑Justice -Plan unaprjeđenja škole Osnovna škola Janka Leskovara Pregrada Pristup ekološke pravednosti</dc:title>
  <dc:creator>Korisnik</dc:creator>
  <cp:lastModifiedBy>Nikolina Ljubić</cp:lastModifiedBy>
  <cp:revision>6</cp:revision>
  <dcterms:created xsi:type="dcterms:W3CDTF">2006-08-16T00:00:00Z</dcterms:created>
  <dcterms:modified xsi:type="dcterms:W3CDTF">2026-01-27T17:00:44Z</dcterms:modified>
  <dc:identifier>DAG_mBKE7_g</dc:identifier>
</cp:coreProperties>
</file>